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78AE5-3165-4C8C-8833-2F8D2A44F35A}" v="11" dt="2022-05-24T06:31:28.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4" autoAdjust="0"/>
  </p:normalViewPr>
  <p:slideViewPr>
    <p:cSldViewPr snapToGrid="0">
      <p:cViewPr varScale="1">
        <p:scale>
          <a:sx n="58" d="100"/>
          <a:sy n="58" d="100"/>
        </p:scale>
        <p:origin x="29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70AF0-3ED6-4AB4-B697-C2A62EE0174D}" type="datetimeFigureOut">
              <a:rPr lang="en-US" smtClean="0"/>
              <a:t>6/22/2022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23864-53AE-42FC-82D7-99A5CC48FFDD}" type="slidenum">
              <a:rPr lang="en-US" smtClean="0"/>
              <a:t>‹#›</a:t>
            </a:fld>
            <a:endParaRPr lang="en-US"/>
          </a:p>
        </p:txBody>
      </p:sp>
    </p:spTree>
    <p:extLst>
      <p:ext uri="{BB962C8B-B14F-4D97-AF65-F5344CB8AC3E}">
        <p14:creationId xmlns:p14="http://schemas.microsoft.com/office/powerpoint/2010/main" val="368827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OUTREACH FLYER TEMPLATE INSTRUCTIONS</a:t>
            </a:r>
            <a:r>
              <a:rPr lang="en-US" dirty="0"/>
              <a:t>: </a:t>
            </a:r>
          </a:p>
          <a:p>
            <a:endParaRPr lang="en-US" dirty="0"/>
          </a:p>
          <a:p>
            <a:r>
              <a:rPr lang="en-US" dirty="0"/>
              <a:t>Counties should customize this outreach flyer to help community members and residents in their service areas who rely on groundwater wells navigate how to report dry well outages and receive emergency assistance for their drinking water supplies. </a:t>
            </a:r>
          </a:p>
          <a:p>
            <a:endParaRPr lang="en-US" dirty="0"/>
          </a:p>
          <a:p>
            <a:r>
              <a:rPr lang="en-US" dirty="0"/>
              <a:t>Counties should place relevant text and contact information into this template including: </a:t>
            </a:r>
          </a:p>
          <a:p>
            <a:pPr marL="171450" indent="-171450">
              <a:buFont typeface="Arial" panose="020B0604020202020204" pitchFamily="34" charset="0"/>
              <a:buChar char="•"/>
            </a:pPr>
            <a:r>
              <a:rPr lang="en-US" dirty="0"/>
              <a:t>LOCATION: County logo or name</a:t>
            </a:r>
          </a:p>
          <a:p>
            <a:pPr marL="171450" indent="-171450">
              <a:buFont typeface="Arial" panose="020B0604020202020204" pitchFamily="34" charset="0"/>
              <a:buChar char="•"/>
            </a:pPr>
            <a:r>
              <a:rPr lang="en-US" dirty="0"/>
              <a:t>HOW: residents should report their dry well outage. If Counties do not have a specific dry well reporting system, DWR encourages residents to report dry wells to the State’s Reporting System at: https://mydrywell.water.ca.gov/report/ </a:t>
            </a:r>
          </a:p>
          <a:p>
            <a:pPr marL="171450" indent="-171450">
              <a:buFont typeface="Arial" panose="020B0604020202020204" pitchFamily="34" charset="0"/>
              <a:buChar char="•"/>
            </a:pPr>
            <a:r>
              <a:rPr lang="en-US" dirty="0"/>
              <a:t>WHO: residents should contact at the County for Emergency Drought Assistance such as receiving bottled water, water tanks, or interim water supplies. Counties should provide their specific webpage, email or phone number on the flyer to help direct residents to the most localized assistance. If Counties do not have a specific person identified, the State has a list of Local Offices of Emergency Services contacts available. </a:t>
            </a:r>
          </a:p>
          <a:p>
            <a:pPr marL="171450" indent="-171450">
              <a:buFont typeface="Arial" panose="020B0604020202020204" pitchFamily="34" charset="0"/>
              <a:buChar char="•"/>
            </a:pPr>
            <a:r>
              <a:rPr lang="en-US" dirty="0"/>
              <a:t>STATE SUPPORT: If Counties find it appropriate, the State’s Drought webpage has more information on the drought conditions and assistance that can be included, if desired.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Counties would like to provide a QR CODE for residents to quickly scan for relevant website information, please visit the following link to develop a customized QR code by pasting the web address into QR code generator and select the download button: https://www.qr-code-generator.com/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Counties need help populating this Outreach Template, they can contact: </a:t>
            </a:r>
            <a:r>
              <a:rPr lang="en-US" dirty="0">
                <a:highlight>
                  <a:srgbClr val="FFFF00"/>
                </a:highlight>
              </a:rPr>
              <a:t>SGMPS@water.ca.gov. </a:t>
            </a:r>
            <a:endParaRPr lang="en-US" dirty="0"/>
          </a:p>
        </p:txBody>
      </p:sp>
      <p:sp>
        <p:nvSpPr>
          <p:cNvPr id="4" name="Slide Number Placeholder 3"/>
          <p:cNvSpPr>
            <a:spLocks noGrp="1"/>
          </p:cNvSpPr>
          <p:nvPr>
            <p:ph type="sldNum" sz="quarter" idx="5"/>
          </p:nvPr>
        </p:nvSpPr>
        <p:spPr/>
        <p:txBody>
          <a:bodyPr/>
          <a:lstStyle/>
          <a:p>
            <a:fld id="{2E023864-53AE-42FC-82D7-99A5CC48FFDD}" type="slidenum">
              <a:rPr lang="en-US" smtClean="0"/>
              <a:t>1</a:t>
            </a:fld>
            <a:endParaRPr lang="en-US"/>
          </a:p>
        </p:txBody>
      </p:sp>
    </p:spTree>
    <p:extLst>
      <p:ext uri="{BB962C8B-B14F-4D97-AF65-F5344CB8AC3E}">
        <p14:creationId xmlns:p14="http://schemas.microsoft.com/office/powerpoint/2010/main" val="317734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2ED57BF5-F631-44C0-BD94-A0DE3D027051}"/>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C1D9281-6CE4-4827-8E77-EA3A5728CCD7}"/>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FEBBB8-EE0F-4CBC-B3E7-5F1098C7D237}"/>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48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1A69DBC4-20A8-42D3-B126-F77A4E2926D6}"/>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BD2E4D0-14E6-4BA3-ADEF-1BBF71E4C17F}"/>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2C4882-E850-482D-BC75-2E604B0E36B4}"/>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6A7CA7A3-D69C-46A7-A982-C15CFBA26C0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AA546ABE-A993-44E8-8C89-90583F44EE9E}"/>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F67E10-2B3A-43B9-83C1-1BB7AF36931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93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FCBC8331-F41D-44E3-A985-1657733444DE}"/>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C831A5ED-2D15-4DE4-A21A-4778C348D87B}"/>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98E510-F61C-45FE-8AF6-E577A75F25E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13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05400450-0EEA-4154-B0CE-7EA545BAF779}"/>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16164246-EE83-474B-9921-197539177A4D}"/>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075DC5-F553-41FE-8B88-08F636AC68E1}"/>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44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FBF24D13-7B5E-4836-B924-2B6E288509F5}"/>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8734BE3-C179-4202-83A0-B93D8DE00CB1}"/>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B6AB5E-B951-4175-8EF7-07E5A497234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17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7E5635-21B1-4718-A98E-EFCD2795AE12}"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759FD-9D06-41C6-8E2F-E0FB576D764D}" type="slidenum">
              <a:rPr lang="en-US" smtClean="0"/>
              <a:t>‹#›</a:t>
            </a:fld>
            <a:endParaRPr lang="en-US"/>
          </a:p>
        </p:txBody>
      </p:sp>
      <p:pic>
        <p:nvPicPr>
          <p:cNvPr id="10" name="Picture 9" descr="A person pouring a liquid into a glass&#10;&#10;Description automatically generated with low confidence">
            <a:extLst>
              <a:ext uri="{FF2B5EF4-FFF2-40B4-BE49-F238E27FC236}">
                <a16:creationId xmlns:a16="http://schemas.microsoft.com/office/drawing/2014/main" id="{FE06111F-1E33-4C42-A766-F185D60D625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11" name="Rectangle 10">
            <a:extLst>
              <a:ext uri="{FF2B5EF4-FFF2-40B4-BE49-F238E27FC236}">
                <a16:creationId xmlns:a16="http://schemas.microsoft.com/office/drawing/2014/main" id="{8C39D985-A10A-4068-89A6-D69275105D28}"/>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9D5D59-47E0-44E6-9B66-58627D9C40A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35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7E5635-21B1-4718-A98E-EFCD2795AE12}"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759FD-9D06-41C6-8E2F-E0FB576D764D}" type="slidenum">
              <a:rPr lang="en-US" smtClean="0"/>
              <a:t>‹#›</a:t>
            </a:fld>
            <a:endParaRPr lang="en-US"/>
          </a:p>
        </p:txBody>
      </p:sp>
      <p:pic>
        <p:nvPicPr>
          <p:cNvPr id="6" name="Picture 5" descr="A person pouring a liquid into a glass&#10;&#10;Description automatically generated with low confidence">
            <a:extLst>
              <a:ext uri="{FF2B5EF4-FFF2-40B4-BE49-F238E27FC236}">
                <a16:creationId xmlns:a16="http://schemas.microsoft.com/office/drawing/2014/main" id="{E9C445FC-1006-4AD5-8710-06C5409EA41F}"/>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7" name="Rectangle 6">
            <a:extLst>
              <a:ext uri="{FF2B5EF4-FFF2-40B4-BE49-F238E27FC236}">
                <a16:creationId xmlns:a16="http://schemas.microsoft.com/office/drawing/2014/main" id="{6808CB1C-352F-429D-B273-F930A6475D2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0734CF-3B3E-4FB6-9841-EC60D5FD38E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E5635-21B1-4718-A98E-EFCD2795AE12}"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759FD-9D06-41C6-8E2F-E0FB576D764D}" type="slidenum">
              <a:rPr lang="en-US" smtClean="0"/>
              <a:t>‹#›</a:t>
            </a:fld>
            <a:endParaRPr lang="en-US"/>
          </a:p>
        </p:txBody>
      </p:sp>
      <p:pic>
        <p:nvPicPr>
          <p:cNvPr id="5" name="Picture 4" descr="A person pouring a liquid into a glass&#10;&#10;Description automatically generated with low confidence">
            <a:extLst>
              <a:ext uri="{FF2B5EF4-FFF2-40B4-BE49-F238E27FC236}">
                <a16:creationId xmlns:a16="http://schemas.microsoft.com/office/drawing/2014/main" id="{4F6AE186-23CF-4F3F-B026-B9320453325D}"/>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6" name="Rectangle 5">
            <a:extLst>
              <a:ext uri="{FF2B5EF4-FFF2-40B4-BE49-F238E27FC236}">
                <a16:creationId xmlns:a16="http://schemas.microsoft.com/office/drawing/2014/main" id="{8D2FD29B-F3F7-4E48-9A8C-C603558DA53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E80F9D-DB38-4D46-B998-A5549C95D913}"/>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37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1D043AB4-BACD-49D7-B815-A3EBDB115208}"/>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6B8023E-458F-4320-9600-FDBABFA51534}"/>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15D482-3388-427A-9C20-6A94F8FBA89A}"/>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25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64AADA4B-7651-47E9-826F-34C2A12E83DC}"/>
              </a:ext>
            </a:extLst>
          </p:cNvPr>
          <p:cNvPicPr>
            <a:picLocks noChangeAspect="1"/>
          </p:cNvPicPr>
          <p:nvPr userDrawn="1"/>
        </p:nvPicPr>
        <p:blipFill rotWithShape="1">
          <a:blip r:embed="rId2">
            <a:alphaModFix amt="66000"/>
            <a:extLst>
              <a:ext uri="{28A0092B-C50C-407E-A947-70E740481C1C}">
                <a14:useLocalDpi xmlns:a14="http://schemas.microsoft.com/office/drawing/2010/main" val="0"/>
              </a:ext>
            </a:extLst>
          </a:blip>
          <a:srcRect t="7228" b="45856"/>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1538C905-1A68-4B57-963A-4F54F9C0285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C53C9E-1B29-4891-AFF7-027EBA4C865E}"/>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18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C7E5635-21B1-4718-A98E-EFCD2795AE12}" type="datetimeFigureOut">
              <a:rPr lang="en-US" smtClean="0"/>
              <a:t>6/22/2022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9E759FD-9D06-41C6-8E2F-E0FB576D764D}" type="slidenum">
              <a:rPr lang="en-US" smtClean="0"/>
              <a:t>‹#›</a:t>
            </a:fld>
            <a:endParaRPr lang="en-US"/>
          </a:p>
        </p:txBody>
      </p:sp>
    </p:spTree>
    <p:extLst>
      <p:ext uri="{BB962C8B-B14F-4D97-AF65-F5344CB8AC3E}">
        <p14:creationId xmlns:p14="http://schemas.microsoft.com/office/powerpoint/2010/main" val="289107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drywell.water.ca.gov/repor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ought.ca.gov/" TargetMode="External"/><Relationship Id="rId4" Type="http://schemas.openxmlformats.org/officeDocument/2006/relationships/hyperlink" Target="https://drought.ca.gov/drought-as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42BD-4F84-4125-9507-EE7E48F62EBC}"/>
              </a:ext>
            </a:extLst>
          </p:cNvPr>
          <p:cNvSpPr>
            <a:spLocks noGrp="1"/>
          </p:cNvSpPr>
          <p:nvPr>
            <p:ph type="ctrTitle"/>
          </p:nvPr>
        </p:nvSpPr>
        <p:spPr>
          <a:xfrm>
            <a:off x="2613456" y="0"/>
            <a:ext cx="4384485" cy="1799262"/>
          </a:xfrm>
        </p:spPr>
        <p:txBody>
          <a:bodyPr>
            <a:normAutofit/>
          </a:bodyPr>
          <a:lstStyle/>
          <a:p>
            <a:r>
              <a:rPr lang="es-419" sz="5400" b="1" dirty="0"/>
              <a:t>¿Se secó su pozo </a:t>
            </a:r>
            <a:r>
              <a:rPr lang="es-419" sz="5400" b="1"/>
              <a:t>de agua?</a:t>
            </a:r>
            <a:endParaRPr lang="es-419" sz="5400" b="1" dirty="0"/>
          </a:p>
        </p:txBody>
      </p:sp>
      <p:sp>
        <p:nvSpPr>
          <p:cNvPr id="3" name="Subtitle 2">
            <a:extLst>
              <a:ext uri="{FF2B5EF4-FFF2-40B4-BE49-F238E27FC236}">
                <a16:creationId xmlns:a16="http://schemas.microsoft.com/office/drawing/2014/main" id="{0A3029D9-0CA7-47F8-B9F4-01E97392D31E}"/>
              </a:ext>
            </a:extLst>
          </p:cNvPr>
          <p:cNvSpPr>
            <a:spLocks noGrp="1"/>
          </p:cNvSpPr>
          <p:nvPr>
            <p:ph type="subTitle" idx="1"/>
          </p:nvPr>
        </p:nvSpPr>
        <p:spPr>
          <a:xfrm>
            <a:off x="380741" y="6692539"/>
            <a:ext cx="7010915" cy="2722234"/>
          </a:xfrm>
        </p:spPr>
        <p:txBody>
          <a:bodyPr vert="horz" lIns="91440" tIns="45720" rIns="91440" bIns="45720" rtlCol="0" anchor="t">
            <a:normAutofit/>
          </a:bodyPr>
          <a:lstStyle/>
          <a:p>
            <a:pPr marL="342900" indent="-342900" algn="l">
              <a:buFont typeface="Wingdings" panose="05000000000000000000" pitchFamily="2" charset="2"/>
              <a:buChar char="q"/>
            </a:pPr>
            <a:r>
              <a:rPr lang="es-419" sz="2000" dirty="0"/>
              <a:t>Informe la interrupción del servicio por sequía:</a:t>
            </a:r>
            <a:r>
              <a:rPr lang="en-US" sz="2000" dirty="0"/>
              <a:t> </a:t>
            </a:r>
            <a:endParaRPr lang="en-US" dirty="0"/>
          </a:p>
          <a:p>
            <a:pPr marL="731520" lvl="1" indent="-342900" algn="l">
              <a:buFont typeface="Wingdings" panose="05000000000000000000" pitchFamily="2" charset="2"/>
              <a:buChar char="ü"/>
            </a:pPr>
            <a:r>
              <a:rPr lang="en-US" dirty="0">
                <a:hlinkClick r:id="rId3"/>
              </a:rPr>
              <a:t>https://mydrywell.water.ca.gov/report/</a:t>
            </a:r>
            <a:r>
              <a:rPr lang="en-US" dirty="0"/>
              <a:t>   </a:t>
            </a:r>
            <a:endParaRPr lang="en-US" dirty="0">
              <a:cs typeface="Calibri"/>
            </a:endParaRPr>
          </a:p>
          <a:p>
            <a:pPr marL="731520" lvl="1" indent="-342900" algn="l">
              <a:buFont typeface="Wingdings" panose="05000000000000000000" pitchFamily="2" charset="2"/>
              <a:buChar char="ü"/>
            </a:pPr>
            <a:r>
              <a:rPr lang="en-US" dirty="0">
                <a:highlight>
                  <a:srgbClr val="FFFF00"/>
                </a:highlight>
              </a:rPr>
              <a:t>OR Local County reporting system </a:t>
            </a:r>
            <a:endParaRPr lang="en-US" dirty="0">
              <a:highlight>
                <a:srgbClr val="FFFF00"/>
              </a:highlight>
              <a:cs typeface="Calibri"/>
            </a:endParaRPr>
          </a:p>
          <a:p>
            <a:pPr lvl="1" algn="l"/>
            <a:endParaRPr lang="en-US" dirty="0">
              <a:highlight>
                <a:srgbClr val="FFFF00"/>
              </a:highlight>
            </a:endParaRPr>
          </a:p>
          <a:p>
            <a:pPr marL="342900" indent="-342900" algn="l">
              <a:buFont typeface="Wingdings" panose="05000000000000000000" pitchFamily="2" charset="2"/>
              <a:buChar char="q"/>
            </a:pPr>
            <a:r>
              <a:rPr lang="es-419" sz="2000" dirty="0"/>
              <a:t>Comuníquese con su persona de contacto del Condado para que le brinden asistencia de emergencia:</a:t>
            </a:r>
            <a:endParaRPr lang="es-419" sz="2000" dirty="0">
              <a:cs typeface="Calibri"/>
            </a:endParaRPr>
          </a:p>
          <a:p>
            <a:pPr marL="731520" lvl="1" indent="-342900" algn="l">
              <a:buFont typeface="Wingdings" panose="05000000000000000000" pitchFamily="2" charset="2"/>
              <a:buChar char="ü"/>
            </a:pPr>
            <a:r>
              <a:rPr lang="en-US" dirty="0">
                <a:ea typeface="+mn-lt"/>
                <a:cs typeface="+mn-lt"/>
                <a:hlinkClick r:id="rId4"/>
              </a:rPr>
              <a:t>https://drought.ca.gov/drought-assistance/</a:t>
            </a:r>
            <a:r>
              <a:rPr lang="en-US" dirty="0"/>
              <a:t>   </a:t>
            </a:r>
            <a:endParaRPr lang="en-US" dirty="0">
              <a:cs typeface="Calibri"/>
            </a:endParaRPr>
          </a:p>
          <a:p>
            <a:pPr marL="731520" lvl="1" indent="-342900" algn="l">
              <a:buFont typeface="Wingdings" panose="05000000000000000000" pitchFamily="2" charset="2"/>
              <a:buChar char="ü"/>
            </a:pPr>
            <a:r>
              <a:rPr lang="en-US" dirty="0">
                <a:highlight>
                  <a:srgbClr val="FFFF00"/>
                </a:highlight>
              </a:rPr>
              <a:t>OR County email, website, and phone number</a:t>
            </a:r>
            <a:endParaRPr lang="en-US" dirty="0">
              <a:highlight>
                <a:srgbClr val="FFFF00"/>
              </a:highlight>
              <a:cs typeface="Calibri"/>
            </a:endParaRPr>
          </a:p>
          <a:p>
            <a:endParaRPr lang="en-US" dirty="0"/>
          </a:p>
        </p:txBody>
      </p:sp>
      <p:sp>
        <p:nvSpPr>
          <p:cNvPr id="4" name="TextBox 3">
            <a:extLst>
              <a:ext uri="{FF2B5EF4-FFF2-40B4-BE49-F238E27FC236}">
                <a16:creationId xmlns:a16="http://schemas.microsoft.com/office/drawing/2014/main" id="{FF1F4181-2906-42E9-A3E8-EB0E86E74A95}"/>
              </a:ext>
            </a:extLst>
          </p:cNvPr>
          <p:cNvSpPr txBox="1"/>
          <p:nvPr/>
        </p:nvSpPr>
        <p:spPr>
          <a:xfrm>
            <a:off x="117391" y="437967"/>
            <a:ext cx="2378674" cy="1200329"/>
          </a:xfrm>
          <a:prstGeom prst="rect">
            <a:avLst/>
          </a:prstGeom>
          <a:noFill/>
        </p:spPr>
        <p:txBody>
          <a:bodyPr wrap="square" rtlCol="0">
            <a:spAutoFit/>
          </a:bodyPr>
          <a:lstStyle/>
          <a:p>
            <a:endParaRPr lang="en-US" dirty="0">
              <a:highlight>
                <a:srgbClr val="FFFF00"/>
              </a:highlight>
            </a:endParaRPr>
          </a:p>
          <a:p>
            <a:r>
              <a:rPr lang="en-US" dirty="0">
                <a:highlight>
                  <a:srgbClr val="FFFF00"/>
                </a:highlight>
              </a:rPr>
              <a:t>Insert Agency Logo or Name</a:t>
            </a:r>
          </a:p>
          <a:p>
            <a:endParaRPr lang="en-US" dirty="0">
              <a:highlight>
                <a:srgbClr val="FFFF00"/>
              </a:highlight>
            </a:endParaRPr>
          </a:p>
        </p:txBody>
      </p:sp>
      <p:sp>
        <p:nvSpPr>
          <p:cNvPr id="10" name="TextBox 9">
            <a:extLst>
              <a:ext uri="{FF2B5EF4-FFF2-40B4-BE49-F238E27FC236}">
                <a16:creationId xmlns:a16="http://schemas.microsoft.com/office/drawing/2014/main" id="{C7CBAF0F-21CC-45BE-9E40-08628232D3F8}"/>
              </a:ext>
            </a:extLst>
          </p:cNvPr>
          <p:cNvSpPr txBox="1"/>
          <p:nvPr/>
        </p:nvSpPr>
        <p:spPr>
          <a:xfrm>
            <a:off x="271844" y="9254030"/>
            <a:ext cx="7290486" cy="800219"/>
          </a:xfrm>
          <a:prstGeom prst="rect">
            <a:avLst/>
          </a:prstGeom>
          <a:noFill/>
        </p:spPr>
        <p:txBody>
          <a:bodyPr wrap="square" lIns="91440" tIns="45720" rIns="91440" bIns="45720" rtlCol="0" anchor="t">
            <a:spAutoFit/>
          </a:bodyPr>
          <a:lstStyle/>
          <a:p>
            <a:pPr algn="ctr"/>
            <a:r>
              <a:rPr lang="es-419" sz="1400" i="1" dirty="0"/>
              <a:t>Para más información sobre la Asistencia Financiera y por Seguía de California,</a:t>
            </a:r>
          </a:p>
          <a:p>
            <a:pPr algn="ctr"/>
            <a:r>
              <a:rPr lang="es-419" sz="1400" i="1" dirty="0"/>
              <a:t>visite</a:t>
            </a:r>
            <a:r>
              <a:rPr lang="en-US" sz="1400" i="1" dirty="0"/>
              <a:t> </a:t>
            </a:r>
            <a:r>
              <a:rPr lang="en-US" sz="1400" i="1" dirty="0">
                <a:hlinkClick r:id="rId5"/>
              </a:rPr>
              <a:t>drought.ca.gov</a:t>
            </a:r>
            <a:endParaRPr lang="en-US" sz="1400" i="1" dirty="0"/>
          </a:p>
          <a:p>
            <a:endParaRPr lang="en-US" dirty="0"/>
          </a:p>
        </p:txBody>
      </p:sp>
      <p:cxnSp>
        <p:nvCxnSpPr>
          <p:cNvPr id="11" name="Straight Connector 10">
            <a:extLst>
              <a:ext uri="{FF2B5EF4-FFF2-40B4-BE49-F238E27FC236}">
                <a16:creationId xmlns:a16="http://schemas.microsoft.com/office/drawing/2014/main" id="{5A763CE6-787F-4863-8CB5-2A13AA4903E9}"/>
              </a:ext>
            </a:extLst>
          </p:cNvPr>
          <p:cNvCxnSpPr/>
          <p:nvPr/>
        </p:nvCxnSpPr>
        <p:spPr>
          <a:xfrm>
            <a:off x="380742" y="9242851"/>
            <a:ext cx="694681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03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C49F63BF3799448DEA29F4464C8F47" ma:contentTypeVersion="9" ma:contentTypeDescription="Create a new document." ma:contentTypeScope="" ma:versionID="be83f6c07e60cd529f52428cec03ff5d">
  <xsd:schema xmlns:xsd="http://www.w3.org/2001/XMLSchema" xmlns:xs="http://www.w3.org/2001/XMLSchema" xmlns:p="http://schemas.microsoft.com/office/2006/metadata/properties" xmlns:ns2="affe94f3-4539-4811-977b-3131c095963b" xmlns:ns3="4d966569-2801-4f61-8b87-d9b118389755" targetNamespace="http://schemas.microsoft.com/office/2006/metadata/properties" ma:root="true" ma:fieldsID="45f4e5de9da2e6258010e94d11acc2e5" ns2:_="" ns3:_="">
    <xsd:import namespace="affe94f3-4539-4811-977b-3131c095963b"/>
    <xsd:import namespace="4d966569-2801-4f61-8b87-d9b1183897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e94f3-4539-4811-977b-3131c0959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966569-2801-4f61-8b87-d9b118389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12E1B0-2A47-430D-9EF6-684DA3E556F9}">
  <ds:schemaRefs>
    <ds:schemaRef ds:uri="http://schemas.microsoft.com/sharepoint/v3/contenttype/forms"/>
  </ds:schemaRefs>
</ds:datastoreItem>
</file>

<file path=customXml/itemProps2.xml><?xml version="1.0" encoding="utf-8"?>
<ds:datastoreItem xmlns:ds="http://schemas.openxmlformats.org/officeDocument/2006/customXml" ds:itemID="{6BA14C13-A45E-4D6F-B8D9-DAA1F0432D3D}">
  <ds:schemaRefs>
    <ds:schemaRef ds:uri="4d966569-2801-4f61-8b87-d9b118389755"/>
    <ds:schemaRef ds:uri="affe94f3-4539-4811-977b-3131c09596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B9CF7D-E79A-4DE9-9304-E6B20CAABDF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ffe94f3-4539-4811-977b-3131c095963b"/>
    <ds:schemaRef ds:uri="http://purl.org/dc/elements/1.1/"/>
    <ds:schemaRef ds:uri="http://schemas.microsoft.com/office/2006/metadata/properties"/>
    <ds:schemaRef ds:uri="4d966569-2801-4f61-8b87-d9b1183897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82</TotalTime>
  <Words>381</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¿Se secó su pozo de agua?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your well  gone dry?</dc:title>
  <dc:creator>Sparks-Kranz, Melissa@DWR</dc:creator>
  <cp:lastModifiedBy>Preece, Jason@DWR</cp:lastModifiedBy>
  <cp:revision>7</cp:revision>
  <dcterms:created xsi:type="dcterms:W3CDTF">2022-05-17T15:40:17Z</dcterms:created>
  <dcterms:modified xsi:type="dcterms:W3CDTF">2022-06-22T19:05:56Z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0x01010041C49F63BF3799448DEA29F4464C8F47</vt:lpwstr>
  </property>
</Properties>
</file>